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87" r:id="rId3"/>
    <p:sldId id="288" r:id="rId4"/>
    <p:sldId id="289" r:id="rId5"/>
    <p:sldId id="274" r:id="rId6"/>
    <p:sldId id="276" r:id="rId7"/>
    <p:sldId id="275" r:id="rId8"/>
    <p:sldId id="286" r:id="rId9"/>
    <p:sldId id="277" r:id="rId10"/>
    <p:sldId id="278" r:id="rId11"/>
    <p:sldId id="267" r:id="rId12"/>
    <p:sldId id="283" r:id="rId13"/>
    <p:sldId id="268" r:id="rId14"/>
    <p:sldId id="269" r:id="rId15"/>
    <p:sldId id="280" r:id="rId16"/>
    <p:sldId id="270" r:id="rId17"/>
    <p:sldId id="284" r:id="rId18"/>
    <p:sldId id="271" r:id="rId19"/>
    <p:sldId id="281" r:id="rId20"/>
    <p:sldId id="285" r:id="rId21"/>
    <p:sldId id="272" r:id="rId22"/>
    <p:sldId id="279" r:id="rId23"/>
    <p:sldId id="264" r:id="rId24"/>
    <p:sldId id="29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648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113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22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166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0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48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78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18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785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7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83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3793E-D6C1-489D-95CF-AA7B4EC79C48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98775-8DF0-419A-879B-4E24A840E9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392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28501" y="2946988"/>
            <a:ext cx="9144000" cy="80989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+mn-lt"/>
              </a:rPr>
              <a:t>МБОУ Новобессергеновская СОШ</a:t>
            </a:r>
            <a:br>
              <a:rPr lang="ru-RU" sz="20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имени </a:t>
            </a:r>
            <a:r>
              <a:rPr lang="ru-RU" sz="2000" b="1" dirty="0" err="1" smtClean="0">
                <a:latin typeface="+mn-lt"/>
              </a:rPr>
              <a:t>И.Д.Василенко</a:t>
            </a: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r>
              <a:rPr lang="ru-RU" sz="2000" b="1" dirty="0" smtClean="0">
                <a:latin typeface="+mn-lt"/>
              </a:rPr>
              <a:t/>
            </a:r>
            <a:br>
              <a:rPr lang="ru-RU" sz="2000" b="1" dirty="0" smtClean="0">
                <a:latin typeface="+mn-lt"/>
              </a:rPr>
            </a:br>
            <a:r>
              <a:rPr lang="ru-RU" sz="2000" b="1" dirty="0">
                <a:latin typeface="+mn-lt"/>
              </a:rPr>
              <a:t/>
            </a:r>
            <a:br>
              <a:rPr lang="ru-RU" sz="2000" b="1" dirty="0">
                <a:latin typeface="+mn-lt"/>
              </a:rPr>
            </a:br>
            <a:r>
              <a:rPr lang="ru-RU" sz="3600" b="1" dirty="0" smtClean="0">
                <a:latin typeface="+mn-lt"/>
              </a:rPr>
              <a:t>Роль </a:t>
            </a:r>
            <a:r>
              <a:rPr lang="ru-RU" sz="3600" b="1" dirty="0" err="1" smtClean="0">
                <a:latin typeface="+mn-lt"/>
              </a:rPr>
              <a:t>тьютора</a:t>
            </a:r>
            <a:r>
              <a:rPr lang="ru-RU" sz="3600" b="1" dirty="0" smtClean="0">
                <a:latin typeface="+mn-lt"/>
              </a:rPr>
              <a:t> в работе с детьми ОВЗ</a:t>
            </a:r>
            <a:r>
              <a:rPr lang="ru-RU" sz="3600" b="1" dirty="0">
                <a:latin typeface="+mn-lt"/>
              </a:rPr>
              <a:t/>
            </a:r>
            <a:br>
              <a:rPr lang="ru-RU" sz="3600" b="1" dirty="0">
                <a:latin typeface="+mn-lt"/>
              </a:rPr>
            </a:br>
            <a:endParaRPr lang="ru-RU" sz="36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7906" y="3602038"/>
            <a:ext cx="9945189" cy="3255962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         </a:t>
            </a:r>
          </a:p>
          <a:p>
            <a:r>
              <a:rPr lang="ru-RU" dirty="0" smtClean="0"/>
              <a:t>                                                             Учитель-логопед:</a:t>
            </a:r>
          </a:p>
          <a:p>
            <a:r>
              <a:rPr lang="ru-RU" dirty="0" smtClean="0"/>
              <a:t>                                                                                          Кутнякова Валентина Васильевна</a:t>
            </a:r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dirty="0" err="1" smtClean="0"/>
              <a:t>с.Новобессергеневка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378" y="110519"/>
            <a:ext cx="1812413" cy="241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5097" y="296091"/>
            <a:ext cx="1109472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Уголок психологической разгрузки </a:t>
            </a:r>
            <a:r>
              <a:rPr lang="ru-RU" dirty="0" smtClean="0"/>
              <a:t>–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это </a:t>
            </a:r>
            <a:r>
              <a:rPr lang="ru-RU" dirty="0"/>
              <a:t>пространство, организованное таким образом, что находящийся в нем ребенок ощущает покой, комфорт и безопасность. Пребывание в таком уголке снимает стресс, улучшает психофизическое состояние и, в конечном итоге,  создаются необходимые условия для сохранения психологического здоровья каждого ребенка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6" y="2305726"/>
            <a:ext cx="3102121" cy="37463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045" y="2305726"/>
            <a:ext cx="2809772" cy="37463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548" y="2633600"/>
            <a:ext cx="4195155" cy="31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9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034" y="0"/>
            <a:ext cx="10515600" cy="132556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Интерактивная доска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20" y="1468572"/>
            <a:ext cx="11240588" cy="47580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В последнее время в работе педагогов особое место занимает интерактивная доска. Использование интерактивной доски на занятиях позволяет оптимизировать педагогический процесс, индивидуализировать обучение детей, способствует положительному состоянию </a:t>
            </a:r>
            <a:r>
              <a:rPr lang="ru-RU" sz="2000" dirty="0" smtClean="0"/>
              <a:t> </a:t>
            </a:r>
            <a:r>
              <a:rPr lang="ru-RU" sz="2000" dirty="0"/>
              <a:t>в процессе занятий, значительно повышает эффективность работы педагога.</a:t>
            </a:r>
          </a:p>
          <a:p>
            <a:pPr marL="0" indent="0" algn="just">
              <a:buNone/>
            </a:pPr>
            <a:r>
              <a:rPr lang="ru-RU" sz="2000" dirty="0"/>
              <a:t>В настоящее время  возрастает число детей с ограниченными возможностями здоровья. Поэтому необходимо искать  наиболее эффективные пути обучения данной категории детей. Известно, что использование  в коррекционной работе разнообразных нетрадиционных методов и приемов обучения детей с ОВЗ предотвращает переутомление, поддерживает познавательную активность, повышает качество работы в целом.</a:t>
            </a:r>
          </a:p>
          <a:p>
            <a:pPr marL="0" indent="0" algn="just">
              <a:buNone/>
            </a:pPr>
            <a:r>
              <a:rPr lang="ru-RU" sz="2000" dirty="0"/>
              <a:t>В работе </a:t>
            </a:r>
            <a:r>
              <a:rPr lang="ru-RU" sz="2000" dirty="0" err="1" smtClean="0"/>
              <a:t>тьютора</a:t>
            </a:r>
            <a:r>
              <a:rPr lang="ru-RU" sz="2000" dirty="0" smtClean="0"/>
              <a:t> </a:t>
            </a:r>
            <a:r>
              <a:rPr lang="ru-RU" sz="2000" dirty="0"/>
              <a:t>использование интерактивной доски помогает сделать учебный процесс увлекательным, динамичным, красочным, получить обратную связь с учащимися.</a:t>
            </a:r>
          </a:p>
          <a:p>
            <a:pPr marL="0" indent="0" algn="just">
              <a:buNone/>
            </a:pPr>
            <a:r>
              <a:rPr lang="ru-RU" sz="2000" dirty="0" smtClean="0"/>
              <a:t>Что </a:t>
            </a:r>
            <a:r>
              <a:rPr lang="ru-RU" sz="2000" dirty="0"/>
              <a:t>такое интерактивная доска. Интерактивная доска</a:t>
            </a:r>
            <a:r>
              <a:rPr lang="ru-RU" sz="2000" b="1" dirty="0"/>
              <a:t> - </a:t>
            </a:r>
            <a:r>
              <a:rPr lang="ru-RU" sz="2000" dirty="0"/>
              <a:t>это сенсорный экран,</a:t>
            </a:r>
            <a:r>
              <a:rPr lang="ru-RU" sz="2000" b="1" dirty="0"/>
              <a:t> </a:t>
            </a:r>
            <a:r>
              <a:rPr lang="ru-RU" sz="2000" dirty="0"/>
              <a:t>работающий как часть системы</a:t>
            </a:r>
            <a:r>
              <a:rPr lang="ru-RU" sz="2000" b="1" dirty="0"/>
              <a:t>, </a:t>
            </a:r>
            <a:r>
              <a:rPr lang="ru-RU" sz="2000" dirty="0"/>
              <a:t>в которую входит компьютер и </a:t>
            </a:r>
            <a:r>
              <a:rPr lang="ru-RU" sz="2000" dirty="0" smtClean="0"/>
              <a:t>проектор, которая является </a:t>
            </a:r>
            <a:r>
              <a:rPr lang="ru-RU" sz="2000" dirty="0"/>
              <a:t>удобным инструментом в организации обучающего процесса. Д</a:t>
            </a:r>
            <a:r>
              <a:rPr lang="ru-RU" sz="2000" dirty="0" smtClean="0"/>
              <a:t>оска</a:t>
            </a:r>
            <a:r>
              <a:rPr lang="ru-RU" sz="2000" b="1" dirty="0"/>
              <a:t> </a:t>
            </a:r>
            <a:r>
              <a:rPr lang="ru-RU" sz="2000" dirty="0"/>
              <a:t>предоставляет уникальные возможности для работы и творчества, является современным инструментом обучения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264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45" y="3059085"/>
            <a:ext cx="2774372" cy="3699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52" y="90734"/>
            <a:ext cx="3924903" cy="2910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80" y="90734"/>
            <a:ext cx="3572395" cy="4763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284" y="90734"/>
            <a:ext cx="3833642" cy="2875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487" y="3366656"/>
            <a:ext cx="4574301" cy="339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746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Музыкотерапия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830" y="1396528"/>
            <a:ext cx="6854240" cy="430600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dirty="0"/>
              <a:t>Дети с нарушениями в развитии являются особой категорией, в работе с которыми искусство, музыка оказывают лечебное воздействие, являются способом профилактики и коррекции отклонений в развитии. Современная специальная психология и педагогика в значительной степени ориентированы на использование в коррекционной работе музыкотерапии как важного средства воспитания гармоничной личности ребенка</a:t>
            </a:r>
            <a:r>
              <a:rPr lang="ru-RU" sz="2400" dirty="0" smtClean="0"/>
              <a:t>.</a:t>
            </a:r>
          </a:p>
          <a:p>
            <a:pPr marL="0" indent="0" algn="just">
              <a:buNone/>
            </a:pPr>
            <a:r>
              <a:rPr lang="ru-RU" sz="2400" dirty="0" smtClean="0"/>
              <a:t>Сущность </a:t>
            </a:r>
            <a:r>
              <a:rPr lang="ru-RU" sz="2400" dirty="0"/>
              <a:t>музыкотерапии заключается в способности вызывать у «особого» ребёнка положительные эмоции, которые оказывают лечебное воздействие на психосоматические и психоэмоциональные процессы, мобилизуют резервные силы ребёнка, обусловливают его творчество во всех областях искусства и в жизни в целом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593" y="1679163"/>
            <a:ext cx="4493141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9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8371"/>
            <a:ext cx="10515600" cy="1325563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Физкультминутки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5395" y="1825625"/>
            <a:ext cx="10824754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«Дайте ребенку немного подвигаться, и он одарит вас опять десятью минутами внимания, а десять минут живого внимания, если вы сумели ими воспользоваться, дадут вам в результате больше целой недели полусонных занятий», - утверждал К.Д. Ушинский.</a:t>
            </a:r>
          </a:p>
          <a:p>
            <a:pPr marL="0" indent="0" algn="just">
              <a:buNone/>
            </a:pPr>
            <a:r>
              <a:rPr lang="ru-RU" dirty="0"/>
              <a:t>Важной задачей школы для учащихся с ограниченными возможностями здоровья является создание условий, гарантирующих формирование и укрепление здоровья, позитивного отношения детей к своему </a:t>
            </a:r>
            <a:r>
              <a:rPr lang="ru-RU" dirty="0" smtClean="0"/>
              <a:t>здоровью. Задача </a:t>
            </a:r>
            <a:r>
              <a:rPr lang="ru-RU" dirty="0" err="1" smtClean="0"/>
              <a:t>тьютора</a:t>
            </a:r>
            <a:r>
              <a:rPr lang="ru-RU" dirty="0" smtClean="0"/>
              <a:t> - суметь сформировать у детей  с ОВЗ здоровый и безопасный образ жизни, т.е. 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• овладение умениями поддерживать образ жизни, соответствующий возрасту, потребностям и ограничениям здоровья;</a:t>
            </a:r>
          </a:p>
          <a:p>
            <a:pPr marL="0" indent="0" algn="just">
              <a:buNone/>
            </a:pPr>
            <a:r>
              <a:rPr lang="ru-RU" dirty="0"/>
              <a:t>• соблюдение режима дня с необходимыми оздоровительными процедурами;</a:t>
            </a:r>
          </a:p>
          <a:p>
            <a:pPr marL="0" indent="0" algn="just">
              <a:buNone/>
            </a:pPr>
            <a:r>
              <a:rPr lang="ru-RU" dirty="0"/>
              <a:t>• формирование умения следить за своим физическим состоянием;</a:t>
            </a:r>
          </a:p>
          <a:p>
            <a:pPr marL="0" indent="0" algn="just">
              <a:buNone/>
            </a:pPr>
            <a:r>
              <a:rPr lang="ru-RU" dirty="0"/>
              <a:t>• развитие основных физических качеств.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86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8" y="804752"/>
            <a:ext cx="3193275" cy="4257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5918" y="804752"/>
            <a:ext cx="3193275" cy="4257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550" y="1346661"/>
            <a:ext cx="4503771" cy="33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652" y="-3396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Шахматы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5652" y="867682"/>
            <a:ext cx="11214462" cy="556795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Игра в шахматы является не только игрой,  но и очень эффективным средством интеллектуального развития детей </a:t>
            </a:r>
            <a:r>
              <a:rPr lang="ru-RU" sz="2000" dirty="0" smtClean="0"/>
              <a:t>с ОВЗ, </a:t>
            </a:r>
            <a:r>
              <a:rPr lang="ru-RU" sz="2000" dirty="0"/>
              <a:t>что дает им возможность в дальнейшем не отставать в психическом развитии. Это некий тренажер для мозга, который значительно увеличивает его интеллектуальные способности, память, что в свою очередь так необходимо для ребенка с </a:t>
            </a:r>
            <a:r>
              <a:rPr lang="ru-RU" sz="2000" dirty="0" smtClean="0"/>
              <a:t>ОВЗ. </a:t>
            </a:r>
            <a:r>
              <a:rPr lang="ru-RU" sz="2000" dirty="0"/>
              <a:t>Доказано, что в процессе игры в шахматы происходит одновременная деятельность сразу двух полушарий мозга, благодаря чему отмечается активное формирование как логического, так и абстрактного </a:t>
            </a:r>
            <a:r>
              <a:rPr lang="ru-RU" sz="2000" dirty="0" smtClean="0"/>
              <a:t>мышления.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Так же, процесс обучения азам игры в шахматы содействует развитию у ребенка с </a:t>
            </a:r>
            <a:r>
              <a:rPr lang="ru-RU" sz="2000" dirty="0" smtClean="0"/>
              <a:t>РАС </a:t>
            </a:r>
            <a:r>
              <a:rPr lang="ru-RU" sz="2000" dirty="0"/>
              <a:t>способностей ориентироваться на плоскости, что крайне важно </a:t>
            </a:r>
            <a:r>
              <a:rPr lang="ru-RU" sz="2000" dirty="0" smtClean="0"/>
              <a:t>для </a:t>
            </a:r>
            <a:r>
              <a:rPr lang="ru-RU" sz="2000" dirty="0"/>
              <a:t>обучения в школе, формированию аналитико-синтетической деятельности, совершенствованию мышления, суждений. Игра учит ребенка запоминать, сравнивать, обобщать, предвидеть результаты своей деятельности.  Способствует развитию таких качеств, как терпеливость, самостоятельность, внимательность, собранность и др</a:t>
            </a:r>
            <a:r>
              <a:rPr lang="ru-RU" sz="2000" dirty="0" smtClean="0"/>
              <a:t>.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Во время занятий шахматами у ребёнка с </a:t>
            </a:r>
            <a:r>
              <a:rPr lang="ru-RU" sz="2000" dirty="0" smtClean="0"/>
              <a:t>РАС </a:t>
            </a:r>
            <a:r>
              <a:rPr lang="ru-RU" sz="2000" dirty="0"/>
              <a:t>происходит тренировка памяти и концентрации внимания, вырабатывается усидчивость, поскольку он концентрирует внимание на одном процессе. Особенно важно обучение игре в шахматы детей с нарушением поведения, которые с трудом могут усидеть пять минут на месте. Они, в процессе обучения шахматной игре, становятся спокойнее, </a:t>
            </a:r>
            <a:r>
              <a:rPr lang="ru-RU" sz="2000" dirty="0" smtClean="0"/>
              <a:t>уравновешеннее.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Рассматривая влияние игры в шахматы </a:t>
            </a:r>
            <a:r>
              <a:rPr lang="ru-RU" sz="2000" dirty="0" err="1" smtClean="0"/>
              <a:t>Эмануэль</a:t>
            </a:r>
            <a:r>
              <a:rPr lang="ru-RU" sz="2000" dirty="0"/>
              <a:t> </a:t>
            </a:r>
            <a:r>
              <a:rPr lang="ru-RU" sz="2000" dirty="0" err="1" smtClean="0"/>
              <a:t>Ласкер</a:t>
            </a:r>
            <a:r>
              <a:rPr lang="ru-RU" sz="2000" dirty="0" smtClean="0"/>
              <a:t> считал</a:t>
            </a:r>
            <a:r>
              <a:rPr lang="ru-RU" sz="2000" dirty="0"/>
              <a:t>, что данная игра не только  воспитывает способность самостоятельно мыслить, но и формирует  память в </a:t>
            </a:r>
            <a:r>
              <a:rPr lang="ru-RU" sz="2000" dirty="0" smtClean="0"/>
              <a:t>целом.</a:t>
            </a:r>
            <a:endParaRPr lang="ru-RU" sz="2000" dirty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6522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00" y="3823855"/>
            <a:ext cx="3778283" cy="2801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66" y="185979"/>
            <a:ext cx="4671024" cy="3463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27" y="3823855"/>
            <a:ext cx="3778284" cy="2801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2" y="185979"/>
            <a:ext cx="2584877" cy="3446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16" y="185979"/>
            <a:ext cx="2564333" cy="341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0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943" y="-3222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  <a:latin typeface="+mn-lt"/>
              </a:rPr>
              <a:t>Пластилинопластика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3731" y="1111522"/>
            <a:ext cx="11449595" cy="536765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Внутренний мир ребенка с проблемами в развитии (проблемы </a:t>
            </a:r>
            <a:r>
              <a:rPr lang="ru-RU" sz="2000" dirty="0" smtClean="0"/>
              <a:t> </a:t>
            </a:r>
            <a:r>
              <a:rPr lang="ru-RU" sz="2000" dirty="0"/>
              <a:t>речи, задержка психического развития, умственная </a:t>
            </a:r>
            <a:r>
              <a:rPr lang="ru-RU" sz="2000" dirty="0" smtClean="0"/>
              <a:t>отсталость) </a:t>
            </a:r>
            <a:r>
              <a:rPr lang="ru-RU" sz="2000" dirty="0"/>
              <a:t>очень сложен. Задача </a:t>
            </a:r>
            <a:r>
              <a:rPr lang="ru-RU" sz="2000" dirty="0" err="1" smtClean="0"/>
              <a:t>тьютора</a:t>
            </a:r>
            <a:r>
              <a:rPr lang="ru-RU" sz="2000" dirty="0" smtClean="0"/>
              <a:t> </a:t>
            </a:r>
            <a:r>
              <a:rPr lang="ru-RU" sz="2000" dirty="0"/>
              <a:t>открыть этот мир, помочь ребенку адаптироваться в жизни, чувствовать себя полноценным членом общества, развивать пассивную и активную речь ребенка, раскрыть творческие способности, привить эстетический вкус. Средствами, способными решить все эти задачи, являются формы художественно - эстетического освоения мира, в частности лепка.</a:t>
            </a:r>
          </a:p>
          <a:p>
            <a:pPr marL="0" indent="0" algn="just">
              <a:buNone/>
            </a:pPr>
            <a:r>
              <a:rPr lang="ru-RU" sz="2000" b="1" dirty="0" smtClean="0"/>
              <a:t>Проблема </a:t>
            </a:r>
            <a:r>
              <a:rPr lang="ru-RU" sz="2000" dirty="0" smtClean="0"/>
              <a:t>обусловлена </a:t>
            </a:r>
            <a:r>
              <a:rPr lang="ru-RU" sz="2000" dirty="0"/>
              <a:t>тем, что до недавнего времени, как правило, не рассматривался вопрос о возможности развития творческих способностей у детей с ограниченными возможностями, о наличии их вообще. В данный момент коррекционная педагогика заинтересовалась работами </a:t>
            </a:r>
            <a:r>
              <a:rPr lang="ru-RU" sz="2000" dirty="0" smtClean="0"/>
              <a:t>детей-инвалидов.</a:t>
            </a:r>
            <a:endParaRPr lang="ru-RU" sz="2000" dirty="0"/>
          </a:p>
          <a:p>
            <a:pPr marL="0" indent="0" algn="just">
              <a:buNone/>
            </a:pPr>
            <a:r>
              <a:rPr lang="ru-RU" sz="2000" dirty="0"/>
              <a:t>Лепка воспитывает усидчивость, художественный вкус, умение наблюдать, выделять главное. Занятия лепкой требуют от детей затраты дополнительных физических усилий как при подготовке пластического материала к работе, так и непосредственно при выполнении изделия. Это даёт возможность укрепить мышечную систему рук, развивать координацию движений, осуществлять коррекцию физических недостатков, имеющихся у определённой группы детей. Кроме того, она влияет на мелкую моторику, т. е. при работе с пластилином массируются определённые точки на ладонях, которые в свою очередь активизируют работу мозга и развивают интеллект ребёнка.</a:t>
            </a:r>
          </a:p>
          <a:p>
            <a:pPr marL="0" indent="0" algn="just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9313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16" y="3776040"/>
            <a:ext cx="3983971" cy="2953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9397" y="3261003"/>
            <a:ext cx="2953894" cy="3983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00" y="193600"/>
            <a:ext cx="2551660" cy="34414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02726" y="3261003"/>
            <a:ext cx="2953894" cy="3983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148543"/>
            <a:ext cx="2561810" cy="3455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7323" y="171070"/>
            <a:ext cx="2521040" cy="34101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96" y="148543"/>
            <a:ext cx="2557577" cy="341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4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Мир </a:t>
            </a:r>
            <a:r>
              <a:rPr lang="ru-RU" dirty="0"/>
              <a:t>«особого» ребёнка интересен и пуглив. Мир «особого» ребёнка безобразен и красив! Неуклюж, порою странен, добродушен и открыт. Мир «особого» ребёнка. Иногда он нас страшит. Почему он агрессивен? Почему он так закрыт? Почему он так испуган? Почему не </a:t>
            </a:r>
            <a:r>
              <a:rPr lang="ru-RU" dirty="0" smtClean="0"/>
              <a:t>говорит</a:t>
            </a:r>
            <a:r>
              <a:rPr lang="ru-RU" dirty="0"/>
              <a:t>? Мир «особого» ребёнка – он закрыт от глаз чужих. Мир «особого» ребёнка – допускает лишь своих!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" y="365125"/>
            <a:ext cx="5394960" cy="196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80" y="114068"/>
            <a:ext cx="2787700" cy="3759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93" y="114068"/>
            <a:ext cx="2785746" cy="37571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89" y="4023741"/>
            <a:ext cx="3658983" cy="2712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96" y="119905"/>
            <a:ext cx="2813513" cy="3751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74" y="114068"/>
            <a:ext cx="2819865" cy="37598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7698" y="3544081"/>
            <a:ext cx="2718584" cy="366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4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737" y="-1922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Рисование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414" y="1242150"/>
            <a:ext cx="11048999" cy="50367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/>
              <a:t>В процессе рисования, </a:t>
            </a:r>
            <a:r>
              <a:rPr lang="ru-RU" sz="2000" dirty="0" smtClean="0"/>
              <a:t> </a:t>
            </a:r>
            <a:r>
              <a:rPr lang="ru-RU" sz="2000" dirty="0"/>
              <a:t>ребенок испытывает разнообразные чувства: радуется красивому изображению, которое он создал сам, огорчается, если что-то не получается. Но самое главное: создавая изображение, ребенок приобретает различные знания; уточняются и углубляются его представления об окружающем; в процессе работы он начинает осмысливать качества предметов, запоминать их характерные особенности и детали, овладевать изобразительными навыками и умениями, учится осознанно их использовать. Этот вид деятельности всегда привлекал к себе внимание </a:t>
            </a:r>
            <a:r>
              <a:rPr lang="ru-RU" sz="2000" dirty="0" err="1"/>
              <a:t>учѐных</a:t>
            </a:r>
            <a:r>
              <a:rPr lang="ru-RU" sz="2000" dirty="0"/>
              <a:t> разных направлений – психологов, педагогов, искусствоведов. Еще Аристотель отмечал: занятие рисованием способствует разностороннему развитию ребенка. Об этом писали и выдающиеся педагоги прошлого - </a:t>
            </a:r>
            <a:r>
              <a:rPr lang="ru-RU" sz="2000" dirty="0" err="1" smtClean="0"/>
              <a:t>Я.А.Коменский</a:t>
            </a:r>
            <a:r>
              <a:rPr lang="ru-RU" sz="2000" dirty="0"/>
              <a:t>, </a:t>
            </a:r>
            <a:r>
              <a:rPr lang="ru-RU" sz="2000" dirty="0" err="1" smtClean="0"/>
              <a:t>И.Г.Песталоцци</a:t>
            </a:r>
            <a:r>
              <a:rPr lang="ru-RU" sz="2000" dirty="0"/>
              <a:t>, </a:t>
            </a:r>
            <a:r>
              <a:rPr lang="ru-RU" sz="2000" dirty="0" err="1" smtClean="0"/>
              <a:t>Ф.Фребель</a:t>
            </a:r>
            <a:r>
              <a:rPr lang="ru-RU" sz="2000" dirty="0" smtClean="0"/>
              <a:t> </a:t>
            </a:r>
            <a:r>
              <a:rPr lang="ru-RU" sz="2000" dirty="0"/>
              <a:t>- и многие отечественные исследователи. Их работы свидетельствуют: занятия рисованием и другими видами художественной деятельности создают основу для полноценного содержательного общения детей между собой и с взрослыми; выполняют терапевтическую функцию, отвлекая детей от грустных, печальных событий, снимают нервное напряжение, страхи, вызывают радостное, приподнятое настроение, обеспечивают положительное эмоциональное состояние. Поэтому особенно важны занятия по изобразительной деятельности с детьми с ограниченными возможностями здоровья. Здесь каждый ребенок может наиболее полно проявить себя, без какого бы то ни было давления со стороны взрослого.</a:t>
            </a:r>
          </a:p>
        </p:txBody>
      </p:sp>
    </p:spTree>
    <p:extLst>
      <p:ext uri="{BB962C8B-B14F-4D97-AF65-F5344CB8AC3E}">
        <p14:creationId xmlns:p14="http://schemas.microsoft.com/office/powerpoint/2010/main" val="38344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61" y="164696"/>
            <a:ext cx="2330510" cy="31432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4" y="3548239"/>
            <a:ext cx="2330510" cy="3143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2" y="3532988"/>
            <a:ext cx="4249169" cy="31505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93" y="164696"/>
            <a:ext cx="4249169" cy="31505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43916" y="-407720"/>
            <a:ext cx="3143201" cy="4239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870" y="3548239"/>
            <a:ext cx="4198156" cy="311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66" y="3081385"/>
            <a:ext cx="2837361" cy="3540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8343" y="330926"/>
            <a:ext cx="11051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Основополагающий принцип инклюзивного </a:t>
            </a:r>
            <a:r>
              <a:rPr lang="ru-RU" sz="3200" b="1" dirty="0" smtClean="0">
                <a:solidFill>
                  <a:srgbClr val="C00000"/>
                </a:solidFill>
              </a:rPr>
              <a:t>образования</a:t>
            </a:r>
            <a:endParaRPr lang="ru-RU" sz="3200" dirty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/>
              <a:t>В</a:t>
            </a:r>
            <a:r>
              <a:rPr lang="ru-RU" sz="2400" dirty="0" smtClean="0"/>
              <a:t>се </a:t>
            </a:r>
            <a:r>
              <a:rPr lang="ru-RU" sz="2400" dirty="0"/>
              <a:t>люди должны иметь возможность учиться вместе, независимо от каких-либо трудностей, имеющихся на этом пути, или различий в способности к обучению, которые они могут иметь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9" y="3327716"/>
            <a:ext cx="4177311" cy="30972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214" y="3327717"/>
            <a:ext cx="4177310" cy="309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 Спасибо </a:t>
            </a:r>
            <a:r>
              <a:rPr lang="ru-RU" b="1" dirty="0"/>
              <a:t>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Эйнштейн сказал:  «Учитесь у вчера, живите сегодня, надейтесь на завтра. Главное – не прекращать задавать вопросы…. Никогда не теряйте священной любознательности</a:t>
            </a:r>
            <a:r>
              <a:rPr lang="ru-RU" dirty="0" smtClean="0"/>
              <a:t>»</a:t>
            </a:r>
          </a:p>
          <a:p>
            <a:pPr marL="0" indent="0">
              <a:buNone/>
            </a:pPr>
            <a:r>
              <a:rPr lang="ru-RU" dirty="0" smtClean="0"/>
              <a:t>Помните основной принцип: «Хороший </a:t>
            </a:r>
            <a:r>
              <a:rPr lang="ru-RU" dirty="0" err="1" smtClean="0"/>
              <a:t>тьютор</a:t>
            </a:r>
            <a:r>
              <a:rPr lang="ru-RU" dirty="0"/>
              <a:t> </a:t>
            </a:r>
            <a:r>
              <a:rPr lang="ru-RU" dirty="0" smtClean="0"/>
              <a:t>тот, кто становится ненужным ребенку»…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6" r="-2846"/>
          <a:stretch/>
        </p:blipFill>
        <p:spPr>
          <a:xfrm>
            <a:off x="8101148" y="3692752"/>
            <a:ext cx="3159035" cy="29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r>
              <a:rPr lang="ru-RU" b="1" dirty="0" smtClean="0"/>
              <a:t>Специальные </a:t>
            </a:r>
            <a:r>
              <a:rPr lang="ru-RU" b="1" dirty="0"/>
              <a:t>ФГОС для детей с ОВЗ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9941" y="1690688"/>
            <a:ext cx="8281853" cy="3520895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Стандарт </a:t>
            </a:r>
            <a:r>
              <a:rPr lang="ru-RU" dirty="0"/>
              <a:t>направлен на обеспечение государством равного доступа к образованию всех детей. ФЗ «ОБ ОБРАЗОВАНИИ» В РОССИЙСКОЙ ФЕДЕРАЦИИ 29.12.2012 ФЗ № 273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0" t="10885" r="20454" b="6123"/>
          <a:stretch/>
        </p:blipFill>
        <p:spPr>
          <a:xfrm>
            <a:off x="9211490" y="3931921"/>
            <a:ext cx="2142310" cy="2155371"/>
          </a:xfrm>
          <a:prstGeom prst="flowChartConnector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74" y="4184153"/>
            <a:ext cx="2065134" cy="205486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8248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           Команда специалистов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         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В </a:t>
            </a:r>
            <a:r>
              <a:rPr lang="ru-RU" dirty="0"/>
              <a:t>идеале такая команда состоит из</a:t>
            </a:r>
            <a:r>
              <a:rPr lang="ru-RU" dirty="0" smtClean="0"/>
              <a:t>: </a:t>
            </a:r>
          </a:p>
          <a:p>
            <a:r>
              <a:rPr lang="ru-RU" dirty="0"/>
              <a:t>Педагога </a:t>
            </a:r>
            <a:endParaRPr lang="ru-RU" dirty="0" smtClean="0"/>
          </a:p>
          <a:p>
            <a:r>
              <a:rPr lang="ru-RU" dirty="0" smtClean="0"/>
              <a:t>Психолога </a:t>
            </a:r>
          </a:p>
          <a:p>
            <a:r>
              <a:rPr lang="ru-RU" dirty="0" smtClean="0"/>
              <a:t>Логопеда </a:t>
            </a:r>
          </a:p>
          <a:p>
            <a:r>
              <a:rPr lang="ru-RU" dirty="0" smtClean="0"/>
              <a:t>Дефектолога </a:t>
            </a:r>
          </a:p>
          <a:p>
            <a:r>
              <a:rPr lang="ru-RU" dirty="0" err="1" smtClean="0"/>
              <a:t>Тьютора</a:t>
            </a:r>
            <a:r>
              <a:rPr lang="ru-RU" dirty="0" smtClean="0"/>
              <a:t> </a:t>
            </a:r>
          </a:p>
          <a:p>
            <a:r>
              <a:rPr lang="ru-RU" dirty="0" smtClean="0"/>
              <a:t>Социального работника </a:t>
            </a:r>
          </a:p>
          <a:p>
            <a:r>
              <a:rPr lang="ru-RU" dirty="0" smtClean="0"/>
              <a:t>Врача-педиатра </a:t>
            </a:r>
          </a:p>
          <a:p>
            <a:r>
              <a:rPr lang="ru-RU" dirty="0" smtClean="0"/>
              <a:t>Специалистов </a:t>
            </a:r>
            <a:r>
              <a:rPr lang="ru-RU" dirty="0"/>
              <a:t>по охране и гигиене труда </a:t>
            </a:r>
            <a:endParaRPr lang="ru-RU" dirty="0" smtClean="0"/>
          </a:p>
          <a:p>
            <a:r>
              <a:rPr lang="ru-RU" dirty="0" smtClean="0"/>
              <a:t>Ассистента </a:t>
            </a:r>
            <a:r>
              <a:rPr lang="ru-RU" dirty="0"/>
              <a:t>педагога (сопровождающего)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6" y="3244306"/>
            <a:ext cx="3067594" cy="30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1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388" y="330914"/>
            <a:ext cx="1142564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</a:rPr>
              <a:t>Тьютор</a:t>
            </a:r>
            <a:r>
              <a:rPr lang="ru-RU" sz="2400" dirty="0" smtClean="0"/>
              <a:t> </a:t>
            </a:r>
            <a:r>
              <a:rPr lang="ru-RU" sz="2400" dirty="0"/>
              <a:t>– это особый педагог, который работает с принципом индивидуализации и сопровождает построение индивидуальной образовательной программы (ИОП).</a:t>
            </a:r>
          </a:p>
          <a:p>
            <a:r>
              <a:rPr lang="ru-RU" sz="2400" dirty="0"/>
              <a:t>В настоящее время у нас в стране специальность «</a:t>
            </a:r>
            <a:r>
              <a:rPr lang="ru-RU" sz="2400" dirty="0" err="1"/>
              <a:t>тьютор</a:t>
            </a:r>
            <a:r>
              <a:rPr lang="ru-RU" sz="2400" dirty="0"/>
              <a:t>» внесена в реестр профессий, определены квалификационные и иные характеристики данного специалиста. 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3200" b="1" dirty="0" err="1">
                <a:solidFill>
                  <a:srgbClr val="C00000"/>
                </a:solidFill>
              </a:rPr>
              <a:t>Тьютор</a:t>
            </a:r>
            <a:r>
              <a:rPr lang="ru-RU" sz="2400" dirty="0"/>
              <a:t> – </a:t>
            </a:r>
            <a:r>
              <a:rPr lang="ru-RU" sz="2400" dirty="0" smtClean="0"/>
              <a:t>это: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Наставник;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Посредник;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Человек, который научит самостоятельно решать проблемы (переводить их в задачи);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Это тот , кто сопровождает процесс освоения новой деятельности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Позиция, сопровождающая, поддерживающая процесс</a:t>
            </a:r>
          </a:p>
          <a:p>
            <a:r>
              <a:rPr lang="ru-RU" sz="2400" dirty="0"/>
              <a:t>самообразования, индивидуальный образовательный поиск; 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Тот,</a:t>
            </a:r>
            <a:r>
              <a:rPr lang="en-US" sz="2400" dirty="0"/>
              <a:t> </a:t>
            </a:r>
            <a:r>
              <a:rPr lang="ru-RU" sz="2400" dirty="0"/>
              <a:t>кто передаёт опыт Учения;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Тот, кто находится в процессе самообразования </a:t>
            </a:r>
          </a:p>
        </p:txBody>
      </p:sp>
    </p:spTree>
    <p:extLst>
      <p:ext uri="{BB962C8B-B14F-4D97-AF65-F5344CB8AC3E}">
        <p14:creationId xmlns:p14="http://schemas.microsoft.com/office/powerpoint/2010/main" val="235004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217" y="679262"/>
            <a:ext cx="1150402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Основные направления работы </a:t>
            </a:r>
            <a:r>
              <a:rPr lang="ru-RU" sz="2400" b="1" dirty="0" err="1">
                <a:solidFill>
                  <a:srgbClr val="C00000"/>
                </a:solidFill>
              </a:rPr>
              <a:t>тьютора</a:t>
            </a:r>
            <a:r>
              <a:rPr lang="ru-RU" sz="2400" b="1" dirty="0">
                <a:solidFill>
                  <a:srgbClr val="C00000"/>
                </a:solidFill>
              </a:rPr>
              <a:t> в организации условий для формирования гармоничных отношений подопечного с социумом школы</a:t>
            </a:r>
            <a:r>
              <a:rPr lang="ru-RU" sz="2400" b="1" dirty="0" smtClean="0">
                <a:solidFill>
                  <a:srgbClr val="C00000"/>
                </a:solidFill>
              </a:rPr>
              <a:t>:</a:t>
            </a:r>
          </a:p>
          <a:p>
            <a:endParaRPr lang="ru-RU" b="1" dirty="0" smtClean="0"/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err="1"/>
              <a:t>Тьютор</a:t>
            </a:r>
            <a:r>
              <a:rPr lang="ru-RU" sz="2000" dirty="0"/>
              <a:t> и подопечный формирует доверительные и эмоционально насыщенные отношения , в начале работы становится «проводником», защитником, выразителем желаний и вместе с тем – организующей и гармонизирующей силой; следит за состоянием ребенка –эмоциональным(помогает разрешить конфликтные ситуации, успокаивает, воодушевляет и т.п.) и физическим(если подопечному нужно отдохнуть – может вывести его из класса в игровую комнату; следит, чтобы ребенок не был голоден, при необходимости помогает сходить в туалет); координирует общую деятельность ученика, дозирует учебную нагрузку. </a:t>
            </a:r>
            <a:r>
              <a:rPr lang="ru-RU" sz="2000" dirty="0" err="1"/>
              <a:t>Тьютор</a:t>
            </a:r>
            <a:r>
              <a:rPr lang="ru-RU" sz="2000" dirty="0"/>
              <a:t> и учитель класса обсуждает цели и задачи своей работы; возможные трудности , уходы с урока и возвращение, особенности характера и специфику поведенческих проявлений ребенка; каким образом наиболее эффективно выстроить взаимодействие в тройке: ребенок – учитель –  </a:t>
            </a:r>
            <a:r>
              <a:rPr lang="ru-RU" sz="2000" dirty="0" err="1"/>
              <a:t>тьютор</a:t>
            </a:r>
            <a:r>
              <a:rPr lang="ru-RU" sz="2000" dirty="0" smtClean="0"/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err="1"/>
              <a:t>Тьютор</a:t>
            </a:r>
            <a:r>
              <a:rPr lang="ru-RU" sz="2000" dirty="0"/>
              <a:t> и другие дети: следит за тем, что происходит в детском коллективе – о чем дети говорят, во что играют; объясняет детям, как общаться с их одноклассником; если тема разговора касается особенностей подопечного – отвечает на вопросы. </a:t>
            </a:r>
            <a:r>
              <a:rPr lang="ru-RU" sz="2000" dirty="0" err="1"/>
              <a:t>Тьютор</a:t>
            </a:r>
            <a:r>
              <a:rPr lang="ru-RU" sz="2000" dirty="0"/>
              <a:t> и родители: рассказывает родителям подопечного о том, как прошел день, что удалось, какие были трудности; отвечает на вопросы родителей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758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7017" y="26113"/>
            <a:ext cx="111556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Цели и задачи в работе </a:t>
            </a:r>
            <a:r>
              <a:rPr lang="ru-RU" sz="3200" b="1" dirty="0" err="1">
                <a:solidFill>
                  <a:srgbClr val="C00000"/>
                </a:solidFill>
              </a:rPr>
              <a:t>тьютора</a:t>
            </a:r>
            <a:r>
              <a:rPr lang="ru-RU" sz="3200" b="1" dirty="0" smtClean="0">
                <a:solidFill>
                  <a:srgbClr val="C00000"/>
                </a:solidFill>
              </a:rPr>
              <a:t>:</a:t>
            </a:r>
          </a:p>
          <a:p>
            <a:endParaRPr lang="ru-RU" sz="3200" dirty="0" smtClean="0"/>
          </a:p>
          <a:p>
            <a:r>
              <a:rPr lang="ru-RU" sz="2400" dirty="0" smtClean="0"/>
              <a:t>Создание </a:t>
            </a:r>
            <a:r>
              <a:rPr lang="ru-RU" sz="2400" dirty="0"/>
              <a:t>комфортных условий для нахождения в школе: конкретная помощь и организация доступа в школу, в класс; организация рабочего места, места отдыха и других мест, где бывает ребенок с ОВЗ; особый режим, временная организация образовательной среды в соответствии с реальными возможностями ребенка. Работа с педагогическим коллективом, родителями, учениками с целью создания единой психологически комфортной образовательной среды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7017" y="3343512"/>
            <a:ext cx="72629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Рабочая зона </a:t>
            </a:r>
            <a:r>
              <a:rPr lang="ru-RU" sz="2800" b="1" dirty="0" err="1" smtClean="0">
                <a:solidFill>
                  <a:srgbClr val="C00000"/>
                </a:solidFill>
              </a:rPr>
              <a:t>тьютора</a:t>
            </a:r>
            <a:r>
              <a:rPr lang="ru-RU" sz="2800" b="1" dirty="0" smtClean="0">
                <a:solidFill>
                  <a:srgbClr val="C00000"/>
                </a:solidFill>
              </a:rPr>
              <a:t>:</a:t>
            </a:r>
            <a:endParaRPr lang="ru-RU" sz="2800" b="1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письменный </a:t>
            </a:r>
            <a:r>
              <a:rPr lang="ru-RU" sz="2400" dirty="0"/>
              <a:t>стол, рабочее кресло; 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шкаф </a:t>
            </a:r>
            <a:r>
              <a:rPr lang="ru-RU" sz="2400" dirty="0"/>
              <a:t>для размещения методических материалов, диагностического инструментария, служебной документации; </a:t>
            </a:r>
            <a:endParaRPr lang="ru-RU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/>
              <a:t>полка </a:t>
            </a:r>
            <a:r>
              <a:rPr lang="ru-RU" sz="2400" dirty="0"/>
              <a:t>для методической литературы;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тумба для канцелярских принадлежностей;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/>
              <a:t>к</a:t>
            </a:r>
            <a:r>
              <a:rPr lang="ru-RU" sz="2400" dirty="0" smtClean="0"/>
              <a:t>омпьютер.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047" y="3391421"/>
            <a:ext cx="3438442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60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937" y="444137"/>
            <a:ext cx="1115568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Рекомендации по работе с детьми-</a:t>
            </a:r>
            <a:r>
              <a:rPr lang="ru-RU" sz="4000" b="1" dirty="0" err="1"/>
              <a:t>аутистами</a:t>
            </a:r>
            <a:r>
              <a:rPr lang="ru-RU" sz="4000" b="1" dirty="0"/>
              <a:t> </a:t>
            </a:r>
            <a:endParaRPr lang="en-US" sz="4000" b="1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000" dirty="0" smtClean="0"/>
              <a:t>Взаимодействуйте </a:t>
            </a:r>
            <a:r>
              <a:rPr lang="ru-RU" sz="2000" dirty="0"/>
              <a:t>с ребенком, только когда он готов к этому. Принимайте его таким, какой он есть. Научитесь улавливать изменения в поведении ребенка, не давайте ему выйти в деструктивную деятельность. Придерживайтесь определенного режима дня. Соблюдайте ежедневные ритуалы. Не трогайте ребенка без особой нужды. Вступайте в тактильный контакт с ребенком, только когда он сам просит об этом. Не повышайте голос и не издавайте громких звуков. Не выпускайте ребенка из поля своего зрения. Ребенок должен понимать, что всегда может подойти к вам. Найдите общий способ сказать «нет», «да» и «дай». Совместно с ребенком создайте укромное место, где ребенок может посидеть один и никто не будет ему мешать. Все общение и обучение можно вести через игрушку, значимую для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34526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0230" y="226423"/>
            <a:ext cx="1080733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Учебная зона:</a:t>
            </a:r>
          </a:p>
          <a:p>
            <a:pPr algn="ctr"/>
            <a:endParaRPr lang="ru-RU" sz="3200" b="1" dirty="0" smtClean="0">
              <a:solidFill>
                <a:srgbClr val="C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комплекты </a:t>
            </a:r>
            <a:r>
              <a:rPr lang="ru-RU" sz="2000" dirty="0"/>
              <a:t>мебели (парта-стул) для групповых </a:t>
            </a:r>
            <a:r>
              <a:rPr lang="ru-RU" sz="2000" dirty="0" smtClean="0"/>
              <a:t>занятий;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наборное </a:t>
            </a:r>
            <a:r>
              <a:rPr lang="ru-RU" sz="2000" dirty="0" err="1" smtClean="0"/>
              <a:t>полотно,лента</a:t>
            </a:r>
            <a:r>
              <a:rPr lang="ru-RU" sz="2000" dirty="0" smtClean="0"/>
              <a:t> </a:t>
            </a:r>
            <a:r>
              <a:rPr lang="ru-RU" sz="2000" dirty="0"/>
              <a:t>букв, </a:t>
            </a:r>
            <a:r>
              <a:rPr lang="ru-RU" sz="2000" dirty="0" smtClean="0"/>
              <a:t>настенная разрезная </a:t>
            </a:r>
            <a:r>
              <a:rPr lang="ru-RU" sz="2000" dirty="0"/>
              <a:t>азбука;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магнитная </a:t>
            </a:r>
            <a:r>
              <a:rPr lang="ru-RU" sz="2000" dirty="0" smtClean="0"/>
              <a:t>доска;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 smtClean="0"/>
              <a:t>индивидуальные </a:t>
            </a:r>
            <a:r>
              <a:rPr lang="ru-RU" sz="2000" dirty="0"/>
              <a:t>зеркала;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ч</a:t>
            </a:r>
            <a:r>
              <a:rPr lang="ru-RU" sz="2000" dirty="0" smtClean="0"/>
              <a:t>асы</a:t>
            </a:r>
            <a:r>
              <a:rPr lang="ru-RU" sz="2000" dirty="0"/>
              <a:t>;</a:t>
            </a:r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г</a:t>
            </a:r>
            <a:r>
              <a:rPr lang="ru-RU" sz="2000" dirty="0" smtClean="0"/>
              <a:t>лобус;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260" y="3159286"/>
            <a:ext cx="2733893" cy="36363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806" y="68039"/>
            <a:ext cx="3955612" cy="2932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938" y="3159285"/>
            <a:ext cx="2696147" cy="3636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60" y="3159286"/>
            <a:ext cx="2727258" cy="36363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4" y="3159285"/>
            <a:ext cx="2727257" cy="36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669</TotalTime>
  <Words>1428</Words>
  <Application>Microsoft Office PowerPoint</Application>
  <PresentationFormat>Широкоэкранный</PresentationFormat>
  <Paragraphs>99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Wingdings</vt:lpstr>
      <vt:lpstr>Тема Office</vt:lpstr>
      <vt:lpstr>МБОУ Новобессергеновская СОШ имени И.Д.Василенко        Роль тьютора в работе с детьми ОВЗ </vt:lpstr>
      <vt:lpstr>Презентация PowerPoint</vt:lpstr>
      <vt:lpstr>   Специальные ФГОС для детей с ОВЗ</vt:lpstr>
      <vt:lpstr>           Команда специалистов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Интерактивная доска</vt:lpstr>
      <vt:lpstr>Презентация PowerPoint</vt:lpstr>
      <vt:lpstr>Музыкотерапия</vt:lpstr>
      <vt:lpstr>Физкультминутки</vt:lpstr>
      <vt:lpstr>Презентация PowerPoint</vt:lpstr>
      <vt:lpstr>Шахматы</vt:lpstr>
      <vt:lpstr>Презентация PowerPoint</vt:lpstr>
      <vt:lpstr>Пластилинопластика</vt:lpstr>
      <vt:lpstr>Презентация PowerPoint</vt:lpstr>
      <vt:lpstr>Презентация PowerPoint</vt:lpstr>
      <vt:lpstr>Рисование</vt:lpstr>
      <vt:lpstr>Презентация PowerPoint</vt:lpstr>
      <vt:lpstr>Презентация PowerPoint</vt:lpstr>
      <vt:lpstr>            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Специально оборудованные помещения для проведения коррекционно - развивающих занятий для детьй с ОВЗ</dc:title>
  <dc:creator>Валентина Кутнякова</dc:creator>
  <cp:lastModifiedBy>Engineer</cp:lastModifiedBy>
  <cp:revision>59</cp:revision>
  <dcterms:created xsi:type="dcterms:W3CDTF">2020-02-01T14:36:38Z</dcterms:created>
  <dcterms:modified xsi:type="dcterms:W3CDTF">2020-03-03T10:49:18Z</dcterms:modified>
</cp:coreProperties>
</file>