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69" r:id="rId3"/>
    <p:sldId id="274" r:id="rId4"/>
    <p:sldId id="273" r:id="rId5"/>
    <p:sldId id="272" r:id="rId6"/>
    <p:sldId id="271" r:id="rId7"/>
    <p:sldId id="270" r:id="rId8"/>
    <p:sldId id="260" r:id="rId9"/>
    <p:sldId id="261" r:id="rId10"/>
    <p:sldId id="262" r:id="rId11"/>
    <p:sldId id="263" r:id="rId12"/>
    <p:sldId id="268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940C8E"/>
    <a:srgbClr val="FF66CC"/>
    <a:srgbClr val="99CC00"/>
    <a:srgbClr val="FFCC00"/>
    <a:srgbClr val="9808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-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t>19.12.24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t>19.12.24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t>19.12.24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t>19.12.24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t>19.12.24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t>19.12.24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t>19.12.24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t>19.12.24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t>19.12.24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t>19.12.24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t>19.12.24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t>19.12.24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t>19.12.24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t>19.12.24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t>19.12.24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t>19.12.24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t>19.12.24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t>19.12.24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t>19.12.24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t>19.12.24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t>19.12.24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t>19.12.24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1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0_9bdac_9ed90244_S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 rot="370228">
            <a:off x="10683983" y="698127"/>
            <a:ext cx="1441053" cy="992758"/>
          </a:xfrm>
          <a:prstGeom prst="rect">
            <a:avLst/>
          </a:prstGeom>
        </p:spPr>
      </p:pic>
      <p:pic>
        <p:nvPicPr>
          <p:cNvPr id="7" name="Рисунок 6" descr="0_9bdac_9ed90244_S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 rot="17799324">
            <a:off x="11006866" y="-285289"/>
            <a:ext cx="1080790" cy="1323677"/>
          </a:xfrm>
          <a:prstGeom prst="rect">
            <a:avLst/>
          </a:prstGeom>
        </p:spPr>
      </p:pic>
      <p:pic>
        <p:nvPicPr>
          <p:cNvPr id="9" name="Рисунок 8" descr="0_9bdac_9ed90244_S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 rot="10477020">
            <a:off x="9393434" y="-237269"/>
            <a:ext cx="1441053" cy="992758"/>
          </a:xfrm>
          <a:prstGeom prst="rect">
            <a:avLst/>
          </a:prstGeom>
        </p:spPr>
      </p:pic>
      <p:pic>
        <p:nvPicPr>
          <p:cNvPr id="10" name="Рисунок 9" descr="0_9bdaa_2b3021d0_S.pn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 rot="4042607">
            <a:off x="-214966" y="5175857"/>
            <a:ext cx="1904762" cy="177777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t>19.12.24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1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0_9bdac_9ed90244_S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 rot="370228">
            <a:off x="10683983" y="698127"/>
            <a:ext cx="1441053" cy="992758"/>
          </a:xfrm>
          <a:prstGeom prst="rect">
            <a:avLst/>
          </a:prstGeom>
        </p:spPr>
      </p:pic>
      <p:pic>
        <p:nvPicPr>
          <p:cNvPr id="7" name="Рисунок 6" descr="0_9bdac_9ed90244_S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 rot="17799324">
            <a:off x="11006866" y="-285289"/>
            <a:ext cx="1080790" cy="1323677"/>
          </a:xfrm>
          <a:prstGeom prst="rect">
            <a:avLst/>
          </a:prstGeom>
        </p:spPr>
      </p:pic>
      <p:pic>
        <p:nvPicPr>
          <p:cNvPr id="9" name="Рисунок 8" descr="0_9bdac_9ed90244_S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 rot="10477020">
            <a:off x="9393434" y="-237269"/>
            <a:ext cx="1441053" cy="992758"/>
          </a:xfrm>
          <a:prstGeom prst="rect">
            <a:avLst/>
          </a:prstGeom>
        </p:spPr>
      </p:pic>
      <p:pic>
        <p:nvPicPr>
          <p:cNvPr id="10" name="Рисунок 9" descr="0_9bdaa_2b3021d0_S.pn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 rot="4042607">
            <a:off x="-214966" y="5175857"/>
            <a:ext cx="1904762" cy="177777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t>19.12.24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92440" y="2691685"/>
            <a:ext cx="816520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940C8E"/>
                </a:solidFill>
              </a:rPr>
              <a:t>Past Continuous </a:t>
            </a:r>
          </a:p>
          <a:p>
            <a:pPr algn="ctr"/>
            <a:r>
              <a:rPr lang="en-US" sz="5400" b="1" dirty="0" smtClean="0">
                <a:solidFill>
                  <a:srgbClr val="940C8E"/>
                </a:solidFill>
              </a:rPr>
              <a:t>in affirmative sentences</a:t>
            </a:r>
            <a:endParaRPr lang="ru-RU" sz="5400" b="1" dirty="0">
              <a:solidFill>
                <a:srgbClr val="940C8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12080383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</a:rPr>
              <a:t>                  </a:t>
            </a:r>
            <a:r>
              <a:rPr lang="en-US" sz="4800" b="1" dirty="0" smtClean="0">
                <a:solidFill>
                  <a:srgbClr val="7030A0"/>
                </a:solidFill>
              </a:rPr>
              <a:t>Underline the correct item.</a:t>
            </a:r>
          </a:p>
          <a:p>
            <a:pPr marL="914400" indent="-914400" algn="just">
              <a:buAutoNum type="arabicPeriod"/>
            </a:pPr>
            <a:r>
              <a:rPr lang="en-US" sz="4400" b="1" dirty="0" smtClean="0">
                <a:solidFill>
                  <a:srgbClr val="C00000"/>
                </a:solidFill>
              </a:rPr>
              <a:t>I </a:t>
            </a:r>
            <a:r>
              <a:rPr lang="en-US" sz="4400" b="1" dirty="0" smtClean="0">
                <a:solidFill>
                  <a:schemeClr val="accent3">
                    <a:lumMod val="50000"/>
                  </a:schemeClr>
                </a:solidFill>
              </a:rPr>
              <a:t>watched/was watching </a:t>
            </a:r>
            <a:r>
              <a:rPr lang="en-US" sz="4400" b="1" dirty="0" smtClean="0">
                <a:solidFill>
                  <a:srgbClr val="C00000"/>
                </a:solidFill>
              </a:rPr>
              <a:t>a DVD when my cat</a:t>
            </a:r>
            <a:r>
              <a:rPr lang="en-US" sz="44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400" b="1" dirty="0" smtClean="0">
                <a:solidFill>
                  <a:schemeClr val="accent3">
                    <a:lumMod val="50000"/>
                  </a:schemeClr>
                </a:solidFill>
              </a:rPr>
              <a:t>jumped/was jumping </a:t>
            </a:r>
            <a:r>
              <a:rPr lang="en-US" sz="4400" b="1" dirty="0" smtClean="0">
                <a:solidFill>
                  <a:srgbClr val="C00000"/>
                </a:solidFill>
              </a:rPr>
              <a:t>on me.</a:t>
            </a:r>
          </a:p>
          <a:p>
            <a:pPr marL="914400" indent="-914400" algn="just">
              <a:buAutoNum type="arabicPeriod"/>
            </a:pPr>
            <a:r>
              <a:rPr lang="en-US" sz="4400" b="1" dirty="0" smtClean="0">
                <a:solidFill>
                  <a:srgbClr val="C00000"/>
                </a:solidFill>
              </a:rPr>
              <a:t>She </a:t>
            </a:r>
            <a:r>
              <a:rPr lang="en-US" sz="4400" b="1" dirty="0" smtClean="0">
                <a:solidFill>
                  <a:schemeClr val="accent3">
                    <a:lumMod val="50000"/>
                  </a:schemeClr>
                </a:solidFill>
              </a:rPr>
              <a:t>was buying/bought </a:t>
            </a:r>
            <a:r>
              <a:rPr lang="en-US" sz="4400" b="1" dirty="0" smtClean="0">
                <a:solidFill>
                  <a:srgbClr val="C00000"/>
                </a:solidFill>
              </a:rPr>
              <a:t>a new dress last month.</a:t>
            </a:r>
          </a:p>
          <a:p>
            <a:pPr marL="914400" indent="-914400" algn="just">
              <a:buAutoNum type="arabicPeriod"/>
            </a:pPr>
            <a:r>
              <a:rPr lang="en-US" sz="4400" b="1" dirty="0" smtClean="0">
                <a:solidFill>
                  <a:srgbClr val="C00000"/>
                </a:solidFill>
              </a:rPr>
              <a:t>Greg </a:t>
            </a:r>
            <a:r>
              <a:rPr lang="en-US" sz="4400" b="1" dirty="0" smtClean="0">
                <a:solidFill>
                  <a:schemeClr val="accent3">
                    <a:lumMod val="50000"/>
                  </a:schemeClr>
                </a:solidFill>
              </a:rPr>
              <a:t>was sleeping/slept </a:t>
            </a:r>
            <a:r>
              <a:rPr lang="en-US" sz="4400" b="1" dirty="0" smtClean="0">
                <a:solidFill>
                  <a:srgbClr val="C00000"/>
                </a:solidFill>
              </a:rPr>
              <a:t>while Joanne </a:t>
            </a:r>
            <a:r>
              <a:rPr lang="en-US" sz="4400" b="1" dirty="0" smtClean="0">
                <a:solidFill>
                  <a:schemeClr val="accent3">
                    <a:lumMod val="50000"/>
                  </a:schemeClr>
                </a:solidFill>
              </a:rPr>
              <a:t>listened/was listening </a:t>
            </a:r>
            <a:r>
              <a:rPr lang="en-US" sz="4400" b="1" dirty="0" smtClean="0">
                <a:solidFill>
                  <a:srgbClr val="C00000"/>
                </a:solidFill>
              </a:rPr>
              <a:t>to her MP3 player.</a:t>
            </a:r>
          </a:p>
          <a:p>
            <a:pPr marL="914400" indent="-914400" algn="just">
              <a:buAutoNum type="arabicPeriod"/>
            </a:pPr>
            <a:r>
              <a:rPr lang="en-US" sz="4400" b="1" dirty="0" smtClean="0">
                <a:solidFill>
                  <a:srgbClr val="C00000"/>
                </a:solidFill>
              </a:rPr>
              <a:t>Mum </a:t>
            </a:r>
            <a:r>
              <a:rPr lang="en-US" sz="4400" b="1" dirty="0" smtClean="0">
                <a:solidFill>
                  <a:schemeClr val="accent3">
                    <a:lumMod val="50000"/>
                  </a:schemeClr>
                </a:solidFill>
              </a:rPr>
              <a:t>cooked/was cooking </a:t>
            </a:r>
            <a:r>
              <a:rPr lang="en-US" sz="4400" b="1" dirty="0" smtClean="0">
                <a:solidFill>
                  <a:srgbClr val="C00000"/>
                </a:solidFill>
              </a:rPr>
              <a:t>dinner when someone </a:t>
            </a:r>
            <a:r>
              <a:rPr lang="en-US" sz="4400" b="1" dirty="0" smtClean="0">
                <a:solidFill>
                  <a:schemeClr val="accent3">
                    <a:lumMod val="50000"/>
                  </a:schemeClr>
                </a:solidFill>
              </a:rPr>
              <a:t>knocked/was knocking </a:t>
            </a:r>
            <a:r>
              <a:rPr lang="en-US" sz="4400" b="1" dirty="0" smtClean="0">
                <a:solidFill>
                  <a:srgbClr val="C00000"/>
                </a:solidFill>
              </a:rPr>
              <a:t>on the door.</a:t>
            </a:r>
            <a:endParaRPr lang="ru-RU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3183" y="1275009"/>
            <a:ext cx="895081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http://forourmen.ru/wp-content/uploads/2015/07/w_image_1390828146669_4787.jpg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3183" y="1644341"/>
            <a:ext cx="89535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http://il8.picdn.net/shutterstock/videos/2982310/thumb/1.jpg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3183" y="2013673"/>
            <a:ext cx="99296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www.info-tses.kz/upload/medialibrary/ec7/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gif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74254" y="553792"/>
            <a:ext cx="77144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                  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использованных ресурсов: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3183" y="2721559"/>
            <a:ext cx="108182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1). Sandy Jervis and Maria Carling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Grammar Time-3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Student’s book.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Pearson Longman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2008.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2).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Virginia Evans, Jenny Dooly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Round-Up 3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Student’s book. Pearson Longman, 2010.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991673" y="669701"/>
            <a:ext cx="3721994" cy="283335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C00000"/>
                </a:solidFill>
              </a:rPr>
              <a:t>I</a:t>
            </a:r>
          </a:p>
          <a:p>
            <a:pPr algn="ctr"/>
            <a:r>
              <a:rPr lang="en-US" sz="4800" b="1" dirty="0" smtClean="0">
                <a:solidFill>
                  <a:srgbClr val="C00000"/>
                </a:solidFill>
              </a:rPr>
              <a:t>He </a:t>
            </a:r>
          </a:p>
          <a:p>
            <a:pPr algn="ctr"/>
            <a:r>
              <a:rPr lang="en-US" sz="4800" b="1" dirty="0" smtClean="0">
                <a:solidFill>
                  <a:srgbClr val="C00000"/>
                </a:solidFill>
              </a:rPr>
              <a:t>She</a:t>
            </a:r>
          </a:p>
          <a:p>
            <a:pPr algn="ctr"/>
            <a:r>
              <a:rPr lang="en-US" sz="4800" b="1" dirty="0" smtClean="0">
                <a:solidFill>
                  <a:srgbClr val="C00000"/>
                </a:solidFill>
              </a:rPr>
              <a:t>It</a:t>
            </a: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2633729" y="3515932"/>
            <a:ext cx="437882" cy="6954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287886" y="4224271"/>
            <a:ext cx="3129567" cy="1159098"/>
          </a:xfrm>
          <a:prstGeom prst="rect">
            <a:avLst/>
          </a:prstGeom>
          <a:solidFill>
            <a:srgbClr val="FF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7030A0"/>
                </a:solidFill>
              </a:rPr>
              <a:t>Was + V </a:t>
            </a:r>
            <a:r>
              <a:rPr lang="en-US" sz="4800" b="1" dirty="0" err="1" smtClean="0">
                <a:solidFill>
                  <a:srgbClr val="7030A0"/>
                </a:solidFill>
              </a:rPr>
              <a:t>ing</a:t>
            </a:r>
            <a:endParaRPr lang="ru-RU" sz="4800" b="1" dirty="0">
              <a:solidFill>
                <a:srgbClr val="7030A0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671256" y="669701"/>
            <a:ext cx="4043966" cy="283335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C00000"/>
                </a:solidFill>
              </a:rPr>
              <a:t>You</a:t>
            </a:r>
          </a:p>
          <a:p>
            <a:pPr algn="ctr"/>
            <a:r>
              <a:rPr lang="en-US" sz="4800" b="1" dirty="0" smtClean="0">
                <a:solidFill>
                  <a:srgbClr val="C00000"/>
                </a:solidFill>
              </a:rPr>
              <a:t>We</a:t>
            </a:r>
          </a:p>
          <a:p>
            <a:pPr algn="ctr"/>
            <a:r>
              <a:rPr lang="en-US" sz="4800" b="1" dirty="0" smtClean="0">
                <a:solidFill>
                  <a:srgbClr val="C00000"/>
                </a:solidFill>
              </a:rPr>
              <a:t>They</a:t>
            </a: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8564451" y="3515932"/>
            <a:ext cx="450760" cy="6954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044744" y="4224271"/>
            <a:ext cx="3464417" cy="1159098"/>
          </a:xfrm>
          <a:prstGeom prst="rect">
            <a:avLst/>
          </a:prstGeom>
          <a:solidFill>
            <a:srgbClr val="FF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7030A0"/>
                </a:solidFill>
              </a:rPr>
              <a:t>Were + V </a:t>
            </a:r>
            <a:r>
              <a:rPr lang="en-US" sz="4800" b="1" dirty="0" err="1" smtClean="0">
                <a:solidFill>
                  <a:srgbClr val="7030A0"/>
                </a:solidFill>
              </a:rPr>
              <a:t>ing</a:t>
            </a:r>
            <a:endParaRPr lang="ru-RU" sz="48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4851" y="206062"/>
            <a:ext cx="116553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 </a:t>
            </a:r>
            <a:r>
              <a:rPr lang="en-US" sz="4400" b="1" dirty="0" smtClean="0">
                <a:solidFill>
                  <a:srgbClr val="940C8E"/>
                </a:solidFill>
              </a:rPr>
              <a:t>Past Continuous </a:t>
            </a:r>
            <a:r>
              <a:rPr lang="ru-RU" sz="4400" b="1" dirty="0" smtClean="0">
                <a:solidFill>
                  <a:srgbClr val="940C8E"/>
                </a:solidFill>
              </a:rPr>
              <a:t>употребляется когда действие длится в определённый момент в прошлом.</a:t>
            </a:r>
            <a:endParaRPr lang="ru-RU" sz="4400" b="1" dirty="0">
              <a:solidFill>
                <a:srgbClr val="940C8E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4851" y="274638"/>
            <a:ext cx="11247549" cy="137797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22141" y="1600201"/>
            <a:ext cx="5384800" cy="5019540"/>
          </a:xfrm>
        </p:spPr>
        <p:txBody>
          <a:bodyPr>
            <a:normAutofit lnSpcReduction="10000"/>
          </a:bodyPr>
          <a:lstStyle/>
          <a:p>
            <a:r>
              <a:rPr lang="ru-RU" sz="3600" b="1" dirty="0" smtClean="0">
                <a:solidFill>
                  <a:srgbClr val="7030A0"/>
                </a:solidFill>
              </a:rPr>
              <a:t>1). Действие может начинаться до определённого момента в прошлом и всё ещё происходить в этот момент:</a:t>
            </a:r>
          </a:p>
          <a:p>
            <a:r>
              <a:rPr lang="en-US" sz="3900" b="1" dirty="0" smtClean="0">
                <a:solidFill>
                  <a:srgbClr val="C00000"/>
                </a:solidFill>
              </a:rPr>
              <a:t>He was writing his exercises at the five o’clock.</a:t>
            </a:r>
            <a:endParaRPr lang="ru-RU" sz="3900" b="1" dirty="0" smtClean="0">
              <a:solidFill>
                <a:srgbClr val="C00000"/>
              </a:solidFill>
            </a:endParaRPr>
          </a:p>
          <a:p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11" name="Объект 10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95242" y="2318198"/>
            <a:ext cx="4950010" cy="3464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274638"/>
            <a:ext cx="5685307" cy="5851526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</a:rPr>
              <a:t>2). Когда 2 длительных действия происходили в одно и то же время в прошлом:</a:t>
            </a:r>
          </a:p>
          <a:p>
            <a:r>
              <a:rPr lang="en-US" sz="3600" b="1" dirty="0" smtClean="0">
                <a:solidFill>
                  <a:srgbClr val="C00000"/>
                </a:solidFill>
              </a:rPr>
              <a:t>While he was having his breakfast, I was reading newspaper.</a:t>
            </a:r>
            <a:endParaRPr lang="ru-RU" sz="3600" b="1" dirty="0">
              <a:solidFill>
                <a:srgbClr val="C0000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9589" y="1267559"/>
            <a:ext cx="4636394" cy="3240047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18" t="2606" r="16885"/>
          <a:stretch>
            <a:fillRect/>
          </a:stretch>
        </p:blipFill>
        <p:spPr>
          <a:xfrm>
            <a:off x="2842653" y="3705898"/>
            <a:ext cx="3245548" cy="31521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80304" y="0"/>
            <a:ext cx="5814096" cy="6606861"/>
          </a:xfrm>
        </p:spPr>
        <p:txBody>
          <a:bodyPr/>
          <a:lstStyle/>
          <a:p>
            <a:r>
              <a:rPr lang="ru-RU" sz="3600" b="1" dirty="0" smtClean="0">
                <a:solidFill>
                  <a:srgbClr val="940C8E"/>
                </a:solidFill>
              </a:rPr>
              <a:t>3). Для выражения длительного действия в прошлом с кратковременным действием:</a:t>
            </a:r>
          </a:p>
          <a:p>
            <a:r>
              <a:rPr lang="en-US" sz="3600" b="1" dirty="0" smtClean="0">
                <a:solidFill>
                  <a:srgbClr val="C00000"/>
                </a:solidFill>
              </a:rPr>
              <a:t>It was raining when I left the house.</a:t>
            </a:r>
          </a:p>
          <a:p>
            <a:endParaRPr lang="en-US" sz="3600" b="1" dirty="0" smtClean="0">
              <a:solidFill>
                <a:srgbClr val="C00000"/>
              </a:solidFill>
            </a:endParaRPr>
          </a:p>
          <a:p>
            <a:endParaRPr lang="ru-RU" sz="3600" b="1" dirty="0">
              <a:solidFill>
                <a:srgbClr val="C0000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3527" y="1251416"/>
            <a:ext cx="5258873" cy="411907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0304" y="270456"/>
            <a:ext cx="11809927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7030A0"/>
                </a:solidFill>
              </a:rPr>
              <a:t>            </a:t>
            </a:r>
            <a:r>
              <a:rPr lang="ru-RU" sz="4400" b="1" dirty="0" smtClean="0">
                <a:solidFill>
                  <a:srgbClr val="7030A0"/>
                </a:solidFill>
              </a:rPr>
              <a:t>Поставьте глагол в скобках в </a:t>
            </a:r>
            <a:r>
              <a:rPr lang="en-US" sz="4400" b="1" dirty="0" smtClean="0">
                <a:solidFill>
                  <a:srgbClr val="7030A0"/>
                </a:solidFill>
              </a:rPr>
              <a:t>Past                   Continuous</a:t>
            </a:r>
          </a:p>
          <a:p>
            <a:r>
              <a:rPr lang="en-US" sz="4000" b="1" dirty="0" smtClean="0">
                <a:solidFill>
                  <a:srgbClr val="00B050"/>
                </a:solidFill>
              </a:rPr>
              <a:t>1). </a:t>
            </a:r>
            <a:r>
              <a:rPr lang="en-US" sz="4400" b="1" dirty="0" smtClean="0">
                <a:solidFill>
                  <a:srgbClr val="00B050"/>
                </a:solidFill>
              </a:rPr>
              <a:t>We…….to the cinema at 5 o’clock yesterday. </a:t>
            </a:r>
            <a:r>
              <a:rPr lang="en-US" sz="4400" b="1" dirty="0" smtClean="0">
                <a:solidFill>
                  <a:srgbClr val="990033"/>
                </a:solidFill>
              </a:rPr>
              <a:t>(go)</a:t>
            </a:r>
          </a:p>
          <a:p>
            <a:r>
              <a:rPr lang="en-US" sz="4400" b="1" dirty="0" smtClean="0">
                <a:solidFill>
                  <a:srgbClr val="00B050"/>
                </a:solidFill>
              </a:rPr>
              <a:t>2). He…….a letter at 10 a.m. at the time. </a:t>
            </a:r>
            <a:r>
              <a:rPr lang="en-US" sz="4400" b="1" dirty="0" smtClean="0">
                <a:solidFill>
                  <a:srgbClr val="990033"/>
                </a:solidFill>
              </a:rPr>
              <a:t>(to write)</a:t>
            </a:r>
          </a:p>
          <a:p>
            <a:r>
              <a:rPr lang="en-US" sz="4400" b="1" dirty="0" smtClean="0">
                <a:solidFill>
                  <a:srgbClr val="00B050"/>
                </a:solidFill>
              </a:rPr>
              <a:t>3). My brother and sister…….about a party.</a:t>
            </a:r>
            <a:r>
              <a:rPr lang="en-US" sz="4400" b="1" dirty="0" smtClean="0">
                <a:solidFill>
                  <a:srgbClr val="990033"/>
                </a:solidFill>
              </a:rPr>
              <a:t>(to talk)</a:t>
            </a:r>
            <a:endParaRPr lang="en-US" sz="4400" b="1" dirty="0">
              <a:solidFill>
                <a:srgbClr val="990033"/>
              </a:solidFill>
            </a:endParaRPr>
          </a:p>
          <a:p>
            <a:r>
              <a:rPr lang="en-US" sz="4400" b="1" dirty="0" smtClean="0">
                <a:solidFill>
                  <a:srgbClr val="00B050"/>
                </a:solidFill>
              </a:rPr>
              <a:t>4). My father…….the car. </a:t>
            </a:r>
            <a:r>
              <a:rPr lang="en-US" sz="4400" b="1" dirty="0" smtClean="0">
                <a:solidFill>
                  <a:srgbClr val="990033"/>
                </a:solidFill>
              </a:rPr>
              <a:t>(wash)</a:t>
            </a:r>
          </a:p>
          <a:p>
            <a:r>
              <a:rPr lang="en-US" sz="4400" b="1" dirty="0" smtClean="0">
                <a:solidFill>
                  <a:srgbClr val="00B050"/>
                </a:solidFill>
              </a:rPr>
              <a:t>5). My mum……..dinner. </a:t>
            </a:r>
            <a:r>
              <a:rPr lang="en-US" sz="4400" b="1" dirty="0" smtClean="0">
                <a:solidFill>
                  <a:srgbClr val="990033"/>
                </a:solidFill>
              </a:rPr>
              <a:t>(make)</a:t>
            </a:r>
            <a:endParaRPr lang="ru-RU" sz="4400" b="1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7730" y="656824"/>
            <a:ext cx="11307650" cy="6846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4800" b="1" dirty="0" smtClean="0">
                <a:solidFill>
                  <a:srgbClr val="940C8E"/>
                </a:solidFill>
              </a:rPr>
              <a:t>The children …..(to swim) in the lake when I ……(see) them.</a:t>
            </a:r>
          </a:p>
          <a:p>
            <a:pPr marL="742950" indent="-742950">
              <a:buAutoNum type="arabicPeriod"/>
            </a:pPr>
            <a:r>
              <a:rPr lang="en-US" sz="4800" b="1" dirty="0" smtClean="0">
                <a:solidFill>
                  <a:srgbClr val="940C8E"/>
                </a:solidFill>
              </a:rPr>
              <a:t>They ……..(to walk) in the park when it ……(to begin) to rain.</a:t>
            </a:r>
          </a:p>
          <a:p>
            <a:pPr marL="742950" indent="-742950">
              <a:buAutoNum type="arabicPeriod"/>
            </a:pPr>
            <a:r>
              <a:rPr lang="en-US" sz="4800" b="1" dirty="0" smtClean="0">
                <a:solidFill>
                  <a:srgbClr val="940C8E"/>
                </a:solidFill>
              </a:rPr>
              <a:t>I …….(to work) in the garden when he …… (to come) to see me.</a:t>
            </a:r>
          </a:p>
          <a:p>
            <a:pPr marL="742950" indent="-742950">
              <a:buAutoNum type="arabicPeriod"/>
            </a:pPr>
            <a:r>
              <a:rPr lang="en-US" sz="4800" b="1" dirty="0" smtClean="0">
                <a:solidFill>
                  <a:srgbClr val="940C8E"/>
                </a:solidFill>
              </a:rPr>
              <a:t>I …….(to make) a snowman while they …..(to skate).</a:t>
            </a:r>
          </a:p>
          <a:p>
            <a:pPr marL="742950" indent="-742950">
              <a:buAutoNum type="arabicPeriod"/>
            </a:pPr>
            <a:endParaRPr lang="ru-RU" sz="4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3639" y="167425"/>
            <a:ext cx="111917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</a:rPr>
              <a:t>Раскройте скобки, употребив нужное время</a:t>
            </a:r>
            <a:r>
              <a:rPr lang="en-US" sz="4400" b="1" dirty="0" smtClean="0">
                <a:solidFill>
                  <a:srgbClr val="C00000"/>
                </a:solidFill>
              </a:rPr>
              <a:t> </a:t>
            </a:r>
            <a:endParaRPr lang="ru-RU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4851" y="296214"/>
            <a:ext cx="1141068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940C8E"/>
                </a:solidFill>
              </a:rPr>
              <a:t>5.</a:t>
            </a:r>
            <a:r>
              <a:rPr lang="en-US" sz="4800" b="1" dirty="0" smtClean="0"/>
              <a:t> </a:t>
            </a:r>
            <a:r>
              <a:rPr lang="en-US" sz="4800" b="1" dirty="0" smtClean="0">
                <a:solidFill>
                  <a:srgbClr val="940C8E"/>
                </a:solidFill>
              </a:rPr>
              <a:t>She …….(to speak) with the teacher when I…… (to come) up to her.</a:t>
            </a:r>
          </a:p>
          <a:p>
            <a:r>
              <a:rPr lang="en-US" sz="4800" b="1" dirty="0" smtClean="0">
                <a:solidFill>
                  <a:srgbClr val="940C8E"/>
                </a:solidFill>
              </a:rPr>
              <a:t>6. We …….(to clean) the rooms while mum…..(to cook) dinner.</a:t>
            </a:r>
            <a:endParaRPr lang="ru-RU" sz="4800" b="1" dirty="0">
              <a:solidFill>
                <a:srgbClr val="940C8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23440"/>
            <a:ext cx="9053848" cy="543796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1"/>
            <a:ext cx="119773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Look at the picture and write what was happening when the light went out.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69758" y="721218"/>
            <a:ext cx="302224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1).Grandfather </a:t>
            </a:r>
            <a:r>
              <a:rPr lang="en-US" sz="3200" b="1" dirty="0" smtClean="0">
                <a:solidFill>
                  <a:srgbClr val="00B050"/>
                </a:solidFill>
              </a:rPr>
              <a:t>(read a book).</a:t>
            </a:r>
          </a:p>
          <a:p>
            <a:r>
              <a:rPr lang="en-US" sz="3200" b="1" dirty="0" smtClean="0">
                <a:solidFill>
                  <a:srgbClr val="C00000"/>
                </a:solidFill>
              </a:rPr>
              <a:t>2).Tim and Bill </a:t>
            </a:r>
            <a:r>
              <a:rPr lang="en-US" sz="3200" b="1" dirty="0" smtClean="0">
                <a:solidFill>
                  <a:srgbClr val="00B050"/>
                </a:solidFill>
              </a:rPr>
              <a:t>(watch TV).</a:t>
            </a:r>
          </a:p>
          <a:p>
            <a:r>
              <a:rPr lang="en-US" sz="3200" b="1" dirty="0" smtClean="0">
                <a:solidFill>
                  <a:srgbClr val="C00000"/>
                </a:solidFill>
              </a:rPr>
              <a:t>3).Mum </a:t>
            </a:r>
            <a:r>
              <a:rPr lang="en-US" sz="3200" b="1" dirty="0" smtClean="0">
                <a:solidFill>
                  <a:srgbClr val="00B050"/>
                </a:solidFill>
              </a:rPr>
              <a:t>(talk on the phone).</a:t>
            </a:r>
          </a:p>
          <a:p>
            <a:r>
              <a:rPr lang="en-US" sz="3200" b="1" dirty="0" smtClean="0">
                <a:solidFill>
                  <a:srgbClr val="C00000"/>
                </a:solidFill>
              </a:rPr>
              <a:t>4). Grandmother </a:t>
            </a:r>
            <a:r>
              <a:rPr lang="en-US" sz="3200" b="1" dirty="0" smtClean="0">
                <a:solidFill>
                  <a:srgbClr val="00B050"/>
                </a:solidFill>
              </a:rPr>
              <a:t>(eat a snack).</a:t>
            </a:r>
          </a:p>
          <a:p>
            <a:r>
              <a:rPr lang="en-US" sz="3200" b="1" dirty="0" smtClean="0">
                <a:solidFill>
                  <a:srgbClr val="C00000"/>
                </a:solidFill>
              </a:rPr>
              <a:t>5).Alisa </a:t>
            </a:r>
            <a:r>
              <a:rPr lang="en-US" sz="3200" b="1" dirty="0" smtClean="0">
                <a:solidFill>
                  <a:srgbClr val="00B050"/>
                </a:solidFill>
              </a:rPr>
              <a:t>(listen to music).</a:t>
            </a:r>
          </a:p>
          <a:p>
            <a:r>
              <a:rPr lang="en-US" sz="3200" b="1" dirty="0" smtClean="0">
                <a:solidFill>
                  <a:srgbClr val="C00000"/>
                </a:solidFill>
              </a:rPr>
              <a:t>6). Dad </a:t>
            </a:r>
            <a:r>
              <a:rPr lang="en-US" sz="3200" b="1" dirty="0" smtClean="0">
                <a:solidFill>
                  <a:srgbClr val="00B050"/>
                </a:solidFill>
              </a:rPr>
              <a:t>(sleep on the sofa).</a:t>
            </a:r>
          </a:p>
          <a:p>
            <a:endParaRPr lang="ru-RU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472</Words>
  <Application>Microsoft Office PowerPoint</Application>
  <PresentationFormat>Широкоэкранный</PresentationFormat>
  <Paragraphs>50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1_Тема Office</vt:lpstr>
      <vt:lpstr>2_Тема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Continuous</dc:title>
  <dc:creator>Виктор Анисимов</dc:creator>
  <cp:lastModifiedBy>Engineer</cp:lastModifiedBy>
  <cp:revision>25</cp:revision>
  <dcterms:created xsi:type="dcterms:W3CDTF">2016-11-04T02:00:00Z</dcterms:created>
  <dcterms:modified xsi:type="dcterms:W3CDTF">2024-12-19T11:22:06Z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DA8220CD5FA742299662BD78F7D50CA2_12</vt:lpwstr>
  </property>
  <property fmtid="{D5CDD505-2E9C-101B-9397-08002B2CF9AE}" pid="3" name="KSOProductBuildVer">
    <vt:lpwstr>1049-12.2.0.18911</vt:lpwstr>
  </property>
</Properties>
</file>